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49" r:id="rId1"/>
  </p:sldMasterIdLst>
  <p:notesMasterIdLst>
    <p:notesMasterId r:id="rId20"/>
  </p:notesMasterIdLst>
  <p:sldIdLst>
    <p:sldId id="278" r:id="rId2"/>
    <p:sldId id="257" r:id="rId3"/>
    <p:sldId id="258" r:id="rId4"/>
    <p:sldId id="265" r:id="rId5"/>
    <p:sldId id="266" r:id="rId6"/>
    <p:sldId id="267" r:id="rId7"/>
    <p:sldId id="268" r:id="rId8"/>
    <p:sldId id="270" r:id="rId9"/>
    <p:sldId id="269" r:id="rId10"/>
    <p:sldId id="259" r:id="rId11"/>
    <p:sldId id="273" r:id="rId12"/>
    <p:sldId id="274" r:id="rId13"/>
    <p:sldId id="276" r:id="rId14"/>
    <p:sldId id="277" r:id="rId15"/>
    <p:sldId id="261" r:id="rId16"/>
    <p:sldId id="262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73" autoAdjust="0"/>
  </p:normalViewPr>
  <p:slideViewPr>
    <p:cSldViewPr snapToGrid="0" snapToObjects="1">
      <p:cViewPr>
        <p:scale>
          <a:sx n="61" d="100"/>
          <a:sy n="61" d="100"/>
        </p:scale>
        <p:origin x="-336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ndulasharman:Desktop:final%20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ndulasharman:Desktop:final%20s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ndulasharman:Desktop:final%20s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ndulasharman:Desktop:final%20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Sheet2!$G$29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Sheet2!$H$28:$J$28</c:f>
              <c:strCache>
                <c:ptCount val="3"/>
                <c:pt idx="0">
                  <c:v>French</c:v>
                </c:pt>
                <c:pt idx="1">
                  <c:v>German</c:v>
                </c:pt>
                <c:pt idx="2">
                  <c:v>Spanish</c:v>
                </c:pt>
              </c:strCache>
            </c:strRef>
          </c:cat>
          <c:val>
            <c:numRef>
              <c:f>Sheet2!$H$29:$J$29</c:f>
              <c:numCache>
                <c:formatCode>General</c:formatCode>
                <c:ptCount val="3"/>
                <c:pt idx="0">
                  <c:v>207</c:v>
                </c:pt>
                <c:pt idx="1">
                  <c:v>91</c:v>
                </c:pt>
                <c:pt idx="2">
                  <c:v>190</c:v>
                </c:pt>
              </c:numCache>
            </c:numRef>
          </c:val>
        </c:ser>
        <c:ser>
          <c:idx val="1"/>
          <c:order val="1"/>
          <c:tx>
            <c:strRef>
              <c:f>Sheet2!$G$30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Sheet2!$H$28:$J$28</c:f>
              <c:strCache>
                <c:ptCount val="3"/>
                <c:pt idx="0">
                  <c:v>French</c:v>
                </c:pt>
                <c:pt idx="1">
                  <c:v>German</c:v>
                </c:pt>
                <c:pt idx="2">
                  <c:v>Spanish</c:v>
                </c:pt>
              </c:strCache>
            </c:strRef>
          </c:cat>
          <c:val>
            <c:numRef>
              <c:f>Sheet2!$H$30:$J$30</c:f>
              <c:numCache>
                <c:formatCode>General</c:formatCode>
                <c:ptCount val="3"/>
                <c:pt idx="0">
                  <c:v>135</c:v>
                </c:pt>
                <c:pt idx="1">
                  <c:v>94</c:v>
                </c:pt>
                <c:pt idx="2">
                  <c:v>223</c:v>
                </c:pt>
              </c:numCache>
            </c:numRef>
          </c:val>
        </c:ser>
        <c:ser>
          <c:idx val="2"/>
          <c:order val="2"/>
          <c:tx>
            <c:strRef>
              <c:f>Sheet2!$G$31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Sheet2!$H$28:$J$28</c:f>
              <c:strCache>
                <c:ptCount val="3"/>
                <c:pt idx="0">
                  <c:v>French</c:v>
                </c:pt>
                <c:pt idx="1">
                  <c:v>German</c:v>
                </c:pt>
                <c:pt idx="2">
                  <c:v>Spanish</c:v>
                </c:pt>
              </c:strCache>
            </c:strRef>
          </c:cat>
          <c:val>
            <c:numRef>
              <c:f>Sheet2!$H$31:$J$31</c:f>
              <c:numCache>
                <c:formatCode>General</c:formatCode>
                <c:ptCount val="3"/>
                <c:pt idx="0">
                  <c:v>334</c:v>
                </c:pt>
                <c:pt idx="1">
                  <c:v>148</c:v>
                </c:pt>
                <c:pt idx="2">
                  <c:v>266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63104"/>
        <c:axId val="36064640"/>
      </c:barChart>
      <c:catAx>
        <c:axId val="36063104"/>
        <c:scaling>
          <c:orientation val="minMax"/>
        </c:scaling>
        <c:delete val="0"/>
        <c:axPos val="b"/>
        <c:majorTickMark val="out"/>
        <c:minorTickMark val="none"/>
        <c:tickLblPos val="nextTo"/>
        <c:crossAx val="36064640"/>
        <c:crosses val="autoZero"/>
        <c:auto val="1"/>
        <c:lblAlgn val="ctr"/>
        <c:lblOffset val="100"/>
        <c:noMultiLvlLbl val="0"/>
      </c:catAx>
      <c:valAx>
        <c:axId val="36064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063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60887107372195"/>
          <c:y val="0.19814610423552301"/>
          <c:w val="0.16139112892627699"/>
          <c:h val="0.47604676807153801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7010589193598E-2"/>
          <c:y val="4.6222441404752797E-2"/>
          <c:w val="0.80064254999400097"/>
          <c:h val="0.87572919199669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Sheet2!$H$1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Sheet2!$G$2:$G$7</c:f>
              <c:strCache>
                <c:ptCount val="6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</c:strCache>
            </c:strRef>
          </c:cat>
          <c:val>
            <c:numRef>
              <c:f>Sheet2!$H$2:$H$7</c:f>
              <c:numCache>
                <c:formatCode>General</c:formatCode>
                <c:ptCount val="6"/>
                <c:pt idx="0">
                  <c:v>102</c:v>
                </c:pt>
                <c:pt idx="1">
                  <c:v>107</c:v>
                </c:pt>
                <c:pt idx="2">
                  <c:v>46</c:v>
                </c:pt>
                <c:pt idx="3">
                  <c:v>45</c:v>
                </c:pt>
                <c:pt idx="4">
                  <c:v>137</c:v>
                </c:pt>
                <c:pt idx="5">
                  <c:v>53</c:v>
                </c:pt>
              </c:numCache>
            </c:numRef>
          </c:val>
        </c:ser>
        <c:ser>
          <c:idx val="1"/>
          <c:order val="1"/>
          <c:tx>
            <c:strRef>
              <c:f>Sheet2!$I$1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Sheet2!$G$2:$G$7</c:f>
              <c:strCache>
                <c:ptCount val="6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</c:strCache>
            </c:strRef>
          </c:cat>
          <c:val>
            <c:numRef>
              <c:f>Sheet2!$I$2:$I$7</c:f>
              <c:numCache>
                <c:formatCode>General</c:formatCode>
                <c:ptCount val="6"/>
                <c:pt idx="0">
                  <c:v>37</c:v>
                </c:pt>
                <c:pt idx="1">
                  <c:v>98</c:v>
                </c:pt>
                <c:pt idx="2">
                  <c:v>52</c:v>
                </c:pt>
                <c:pt idx="3">
                  <c:v>42</c:v>
                </c:pt>
                <c:pt idx="4">
                  <c:v>182</c:v>
                </c:pt>
                <c:pt idx="5">
                  <c:v>41</c:v>
                </c:pt>
              </c:numCache>
            </c:numRef>
          </c:val>
        </c:ser>
        <c:ser>
          <c:idx val="2"/>
          <c:order val="2"/>
          <c:tx>
            <c:strRef>
              <c:f>Sheet2!$J$1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Sheet2!$G$2:$G$7</c:f>
              <c:strCache>
                <c:ptCount val="6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</c:strCache>
            </c:strRef>
          </c:cat>
          <c:val>
            <c:numRef>
              <c:f>Sheet2!$J$2:$J$7</c:f>
              <c:numCache>
                <c:formatCode>General</c:formatCode>
                <c:ptCount val="6"/>
                <c:pt idx="0">
                  <c:v>169</c:v>
                </c:pt>
                <c:pt idx="1">
                  <c:v>165</c:v>
                </c:pt>
                <c:pt idx="2">
                  <c:v>76</c:v>
                </c:pt>
                <c:pt idx="3">
                  <c:v>72</c:v>
                </c:pt>
                <c:pt idx="4">
                  <c:v>205</c:v>
                </c:pt>
                <c:pt idx="5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96640"/>
        <c:axId val="36114816"/>
      </c:barChart>
      <c:catAx>
        <c:axId val="36096640"/>
        <c:scaling>
          <c:orientation val="minMax"/>
        </c:scaling>
        <c:delete val="0"/>
        <c:axPos val="b"/>
        <c:majorTickMark val="out"/>
        <c:minorTickMark val="none"/>
        <c:tickLblPos val="nextTo"/>
        <c:crossAx val="36114816"/>
        <c:crosses val="autoZero"/>
        <c:auto val="1"/>
        <c:lblAlgn val="ctr"/>
        <c:lblOffset val="100"/>
        <c:noMultiLvlLbl val="0"/>
      </c:catAx>
      <c:valAx>
        <c:axId val="36114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09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518112761967302"/>
          <c:y val="0.16610075263874"/>
          <c:w val="0.135195776951297"/>
          <c:h val="0.4077972618207870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Sheet2!$B$1:$B$2</c:f>
              <c:strCache>
                <c:ptCount val="1"/>
                <c:pt idx="0">
                  <c:v>2008 BSc</c:v>
                </c:pt>
              </c:strCache>
            </c:strRef>
          </c:tx>
          <c:invertIfNegative val="0"/>
          <c:cat>
            <c:strRef>
              <c:f>Sheet2!$A$3:$A$8</c:f>
              <c:strCache>
                <c:ptCount val="6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</c:strCache>
            </c:strRef>
          </c:cat>
          <c:val>
            <c:numRef>
              <c:f>Sheet2!$B$3:$B$8</c:f>
              <c:numCache>
                <c:formatCode>General</c:formatCode>
                <c:ptCount val="6"/>
                <c:pt idx="0">
                  <c:v>17</c:v>
                </c:pt>
                <c:pt idx="1">
                  <c:v>8</c:v>
                </c:pt>
                <c:pt idx="2">
                  <c:v>4</c:v>
                </c:pt>
                <c:pt idx="3">
                  <c:v>3</c:v>
                </c:pt>
                <c:pt idx="4">
                  <c:v>23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Sheet2!$C$1:$C$2</c:f>
              <c:strCache>
                <c:ptCount val="1"/>
                <c:pt idx="0">
                  <c:v>2008 LLB</c:v>
                </c:pt>
              </c:strCache>
            </c:strRef>
          </c:tx>
          <c:invertIfNegative val="0"/>
          <c:cat>
            <c:strRef>
              <c:f>Sheet2!$A$3:$A$8</c:f>
              <c:strCache>
                <c:ptCount val="6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</c:strCache>
            </c:strRef>
          </c:cat>
          <c:val>
            <c:numRef>
              <c:f>Sheet2!$C$3:$C$8</c:f>
              <c:numCache>
                <c:formatCode>General</c:formatCode>
                <c:ptCount val="6"/>
                <c:pt idx="0">
                  <c:v>5</c:v>
                </c:pt>
                <c:pt idx="1">
                  <c:v>9</c:v>
                </c:pt>
                <c:pt idx="2">
                  <c:v>0</c:v>
                </c:pt>
                <c:pt idx="3">
                  <c:v>9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Sheet2!$D$1:$D$2</c:f>
              <c:strCache>
                <c:ptCount val="1"/>
                <c:pt idx="0">
                  <c:v>2008 MA</c:v>
                </c:pt>
              </c:strCache>
            </c:strRef>
          </c:tx>
          <c:invertIfNegative val="0"/>
          <c:cat>
            <c:strRef>
              <c:f>Sheet2!$A$3:$A$8</c:f>
              <c:strCache>
                <c:ptCount val="6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</c:strCache>
            </c:strRef>
          </c:cat>
          <c:val>
            <c:numRef>
              <c:f>Sheet2!$D$3:$D$8</c:f>
              <c:numCache>
                <c:formatCode>General</c:formatCode>
                <c:ptCount val="6"/>
                <c:pt idx="0">
                  <c:v>77</c:v>
                </c:pt>
                <c:pt idx="1">
                  <c:v>90</c:v>
                </c:pt>
                <c:pt idx="2">
                  <c:v>39</c:v>
                </c:pt>
                <c:pt idx="3">
                  <c:v>32</c:v>
                </c:pt>
                <c:pt idx="4">
                  <c:v>103</c:v>
                </c:pt>
                <c:pt idx="5">
                  <c:v>39</c:v>
                </c:pt>
              </c:numCache>
            </c:numRef>
          </c:val>
        </c:ser>
        <c:ser>
          <c:idx val="3"/>
          <c:order val="3"/>
          <c:tx>
            <c:strRef>
              <c:f>Sheet2!$E$1:$E$2</c:f>
              <c:strCache>
                <c:ptCount val="1"/>
                <c:pt idx="0">
                  <c:v>2008 Other</c:v>
                </c:pt>
              </c:strCache>
            </c:strRef>
          </c:tx>
          <c:invertIfNegative val="0"/>
          <c:cat>
            <c:strRef>
              <c:f>Sheet2!$A$3:$A$8</c:f>
              <c:strCache>
                <c:ptCount val="6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</c:strCache>
            </c:strRef>
          </c:cat>
          <c:val>
            <c:numRef>
              <c:f>Sheet2!$E$3:$E$8</c:f>
              <c:numCache>
                <c:formatCode>General</c:formatCode>
                <c:ptCount val="6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152448"/>
        <c:axId val="36153984"/>
        <c:axId val="0"/>
      </c:bar3DChart>
      <c:catAx>
        <c:axId val="36152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6153984"/>
        <c:crosses val="autoZero"/>
        <c:auto val="1"/>
        <c:lblAlgn val="ctr"/>
        <c:lblOffset val="100"/>
        <c:noMultiLvlLbl val="0"/>
      </c:catAx>
      <c:valAx>
        <c:axId val="36153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61524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Sheet2!$B$22</c:f>
              <c:strCache>
                <c:ptCount val="1"/>
                <c:pt idx="0">
                  <c:v>BSc</c:v>
                </c:pt>
              </c:strCache>
            </c:strRef>
          </c:tx>
          <c:invertIfNegative val="0"/>
          <c:cat>
            <c:strRef>
              <c:f>Sheet2!$A$23:$A$30</c:f>
              <c:strCache>
                <c:ptCount val="8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  <c:pt idx="6">
                  <c:v>Arabic</c:v>
                </c:pt>
                <c:pt idx="7">
                  <c:v>Mandarin</c:v>
                </c:pt>
              </c:strCache>
            </c:strRef>
          </c:cat>
          <c:val>
            <c:numRef>
              <c:f>Sheet2!$B$23:$B$30</c:f>
              <c:numCache>
                <c:formatCode>General</c:formatCode>
                <c:ptCount val="8"/>
                <c:pt idx="0">
                  <c:v>23</c:v>
                </c:pt>
                <c:pt idx="1">
                  <c:v>15</c:v>
                </c:pt>
                <c:pt idx="2">
                  <c:v>14</c:v>
                </c:pt>
                <c:pt idx="3">
                  <c:v>5</c:v>
                </c:pt>
                <c:pt idx="4">
                  <c:v>33</c:v>
                </c:pt>
                <c:pt idx="5">
                  <c:v>4</c:v>
                </c:pt>
                <c:pt idx="6">
                  <c:v>8</c:v>
                </c:pt>
                <c:pt idx="7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Sheet2!$C$22</c:f>
              <c:strCache>
                <c:ptCount val="1"/>
                <c:pt idx="0">
                  <c:v>LLB</c:v>
                </c:pt>
              </c:strCache>
            </c:strRef>
          </c:tx>
          <c:invertIfNegative val="0"/>
          <c:cat>
            <c:strRef>
              <c:f>Sheet2!$A$23:$A$30</c:f>
              <c:strCache>
                <c:ptCount val="8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  <c:pt idx="6">
                  <c:v>Arabic</c:v>
                </c:pt>
                <c:pt idx="7">
                  <c:v>Mandarin</c:v>
                </c:pt>
              </c:strCache>
            </c:strRef>
          </c:cat>
          <c:val>
            <c:numRef>
              <c:f>Sheet2!$C$23:$C$30</c:f>
              <c:numCache>
                <c:formatCode>General</c:formatCode>
                <c:ptCount val="8"/>
                <c:pt idx="0">
                  <c:v>3</c:v>
                </c:pt>
                <c:pt idx="1">
                  <c:v>13</c:v>
                </c:pt>
                <c:pt idx="2">
                  <c:v>1</c:v>
                </c:pt>
                <c:pt idx="3">
                  <c:v>6</c:v>
                </c:pt>
                <c:pt idx="4">
                  <c:v>7</c:v>
                </c:pt>
                <c:pt idx="5">
                  <c:v>5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Sheet2!$D$22</c:f>
              <c:strCache>
                <c:ptCount val="1"/>
                <c:pt idx="0">
                  <c:v>MA</c:v>
                </c:pt>
              </c:strCache>
            </c:strRef>
          </c:tx>
          <c:invertIfNegative val="0"/>
          <c:cat>
            <c:strRef>
              <c:f>Sheet2!$A$23:$A$30</c:f>
              <c:strCache>
                <c:ptCount val="8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  <c:pt idx="6">
                  <c:v>Arabic</c:v>
                </c:pt>
                <c:pt idx="7">
                  <c:v>Mandarin</c:v>
                </c:pt>
              </c:strCache>
            </c:strRef>
          </c:cat>
          <c:val>
            <c:numRef>
              <c:f>Sheet2!$D$23:$D$30</c:f>
              <c:numCache>
                <c:formatCode>General</c:formatCode>
                <c:ptCount val="8"/>
                <c:pt idx="0">
                  <c:v>121</c:v>
                </c:pt>
                <c:pt idx="1">
                  <c:v>129</c:v>
                </c:pt>
                <c:pt idx="2">
                  <c:v>52</c:v>
                </c:pt>
                <c:pt idx="3">
                  <c:v>57</c:v>
                </c:pt>
                <c:pt idx="4">
                  <c:v>149</c:v>
                </c:pt>
                <c:pt idx="5">
                  <c:v>46</c:v>
                </c:pt>
                <c:pt idx="6">
                  <c:v>38</c:v>
                </c:pt>
                <c:pt idx="7">
                  <c:v>43</c:v>
                </c:pt>
              </c:numCache>
            </c:numRef>
          </c:val>
        </c:ser>
        <c:ser>
          <c:idx val="3"/>
          <c:order val="3"/>
          <c:tx>
            <c:strRef>
              <c:f>Sheet2!$E$22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strRef>
              <c:f>Sheet2!$A$23:$A$30</c:f>
              <c:strCache>
                <c:ptCount val="8"/>
                <c:pt idx="0">
                  <c:v>Fre Beg </c:v>
                </c:pt>
                <c:pt idx="1">
                  <c:v>Fre Adv </c:v>
                </c:pt>
                <c:pt idx="2">
                  <c:v>Ger Beg</c:v>
                </c:pt>
                <c:pt idx="3">
                  <c:v>Ger Adv</c:v>
                </c:pt>
                <c:pt idx="4">
                  <c:v>Spa Beg</c:v>
                </c:pt>
                <c:pt idx="5">
                  <c:v>Spa Adv</c:v>
                </c:pt>
                <c:pt idx="6">
                  <c:v>Arabic</c:v>
                </c:pt>
                <c:pt idx="7">
                  <c:v>Mandarin</c:v>
                </c:pt>
              </c:strCache>
            </c:strRef>
          </c:cat>
          <c:val>
            <c:numRef>
              <c:f>Sheet2!$E$23:$E$30</c:f>
              <c:numCache>
                <c:formatCode>General</c:formatCode>
                <c:ptCount val="8"/>
                <c:pt idx="0">
                  <c:v>22</c:v>
                </c:pt>
                <c:pt idx="1">
                  <c:v>8</c:v>
                </c:pt>
                <c:pt idx="2">
                  <c:v>9</c:v>
                </c:pt>
                <c:pt idx="3">
                  <c:v>4</c:v>
                </c:pt>
                <c:pt idx="4">
                  <c:v>16</c:v>
                </c:pt>
                <c:pt idx="5">
                  <c:v>6</c:v>
                </c:pt>
                <c:pt idx="6">
                  <c:v>5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207616"/>
        <c:axId val="36209408"/>
        <c:axId val="0"/>
      </c:bar3DChart>
      <c:catAx>
        <c:axId val="36207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6209408"/>
        <c:crosses val="autoZero"/>
        <c:auto val="1"/>
        <c:lblAlgn val="ctr"/>
        <c:lblOffset val="100"/>
        <c:noMultiLvlLbl val="0"/>
      </c:catAx>
      <c:valAx>
        <c:axId val="36209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62076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5770-20A8-1245-952F-EF872A867BA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148BB-A7C8-3542-B133-A3D19BB5B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8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French up 39% from 2008  </a:t>
            </a:r>
          </a:p>
          <a:p>
            <a:r>
              <a:rPr lang="en-US" baseline="0" dirty="0" smtClean="0"/>
              <a:t>German up 39% from 2008 </a:t>
            </a:r>
          </a:p>
          <a:p>
            <a:r>
              <a:rPr lang="en-US" baseline="0" dirty="0" smtClean="0"/>
              <a:t>Spanish up 29% from 08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careful look and compare 2 blocks at</a:t>
            </a:r>
            <a:r>
              <a:rPr lang="en-US" baseline="0" dirty="0" smtClean="0"/>
              <a:t> a time. </a:t>
            </a:r>
          </a:p>
          <a:p>
            <a:pPr marL="228600" indent="-228600">
              <a:buNone/>
            </a:pPr>
            <a:endParaRPr lang="en-US" dirty="0" smtClean="0"/>
          </a:p>
          <a:p>
            <a:pPr marL="1143000" lvl="2" indent="-228600">
              <a:buAutoNum type="arabicPlain" startAt="2009"/>
            </a:pPr>
            <a:r>
              <a:rPr lang="en-US" dirty="0" smtClean="0"/>
              <a:t>	2008	2009	2010</a:t>
            </a:r>
          </a:p>
          <a:p>
            <a:pPr marL="228600" indent="-228600">
              <a:buAutoNum type="arabicPlain" startAt="2009"/>
            </a:pPr>
            <a:r>
              <a:rPr lang="en-US" dirty="0" err="1" smtClean="0"/>
              <a:t>Fre</a:t>
            </a:r>
            <a:r>
              <a:rPr lang="en-US" dirty="0" smtClean="0"/>
              <a:t> Beg 	102	37	169</a:t>
            </a:r>
          </a:p>
          <a:p>
            <a:pPr marL="228600" indent="-228600">
              <a:buAutoNum type="arabicPlain" startAt="2009"/>
            </a:pPr>
            <a:r>
              <a:rPr lang="en-US" dirty="0" err="1" smtClean="0"/>
              <a:t>Fre</a:t>
            </a:r>
            <a:r>
              <a:rPr lang="en-US" dirty="0" smtClean="0"/>
              <a:t> Adv 	107	98	165</a:t>
            </a:r>
          </a:p>
          <a:p>
            <a:pPr marL="228600" indent="-228600">
              <a:buAutoNum type="arabicPlain" startAt="2009"/>
            </a:pPr>
            <a:r>
              <a:rPr lang="en-US" dirty="0" smtClean="0"/>
              <a:t>Ger Beg	46	52	76</a:t>
            </a:r>
          </a:p>
          <a:p>
            <a:pPr marL="228600" indent="-228600">
              <a:buAutoNum type="arabicPlain" startAt="2009"/>
            </a:pPr>
            <a:r>
              <a:rPr lang="en-US" dirty="0" smtClean="0"/>
              <a:t>Ger Adv	45	42	72</a:t>
            </a:r>
          </a:p>
          <a:p>
            <a:pPr marL="228600" indent="-228600">
              <a:buAutoNum type="arabicPlain" startAt="2009"/>
            </a:pPr>
            <a:r>
              <a:rPr lang="en-US" dirty="0" smtClean="0"/>
              <a:t>Spa Beg	137	182	205</a:t>
            </a:r>
          </a:p>
          <a:p>
            <a:pPr marL="228600" indent="-228600">
              <a:buAutoNum type="arabicPlain" startAt="2009"/>
            </a:pPr>
            <a:r>
              <a:rPr lang="en-US" dirty="0" smtClean="0"/>
              <a:t>Spa Adv	53	41	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48BB-A7C8-3542-B133-A3D19BB5BF1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5/3/2011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682D5F0-0E5C-EB42-82A8-52AA2859DB4E}" type="datetimeFigureOut">
              <a:rPr lang="en-US" smtClean="0"/>
              <a:pPr/>
              <a:t>5/3/2011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001D0AA1-1D53-144B-96DE-BBA894835D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  <p:sldLayoutId id="2147484162" r:id="rId13"/>
    <p:sldLayoutId id="21474841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6388" y="1270412"/>
            <a:ext cx="8513762" cy="27676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3200" dirty="0" smtClean="0">
                <a:effectLst>
                  <a:outerShdw blurRad="50800" dist="63500" dir="5100000">
                    <a:srgbClr val="000000">
                      <a:alpha val="40000"/>
                    </a:srgbClr>
                  </a:outerShdw>
                </a:effectLst>
              </a:rPr>
              <a:t>Promoting Languages across the University: </a:t>
            </a:r>
            <a:r>
              <a:rPr lang="en-GB" sz="8000" dirty="0" smtClean="0">
                <a:effectLst>
                  <a:outerShdw blurRad="50800" dist="63500" dir="510000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GB" sz="8000" dirty="0" smtClean="0">
                <a:effectLst>
                  <a:outerShdw blurRad="50800" dist="63500" dir="510000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4800" dirty="0" smtClean="0">
                <a:solidFill>
                  <a:srgbClr val="FF6600"/>
                </a:solidFill>
                <a:effectLst>
                  <a:outerShdw blurRad="50800" dist="63500" dir="5100000">
                    <a:srgbClr val="000000">
                      <a:alpha val="40000"/>
                    </a:srgbClr>
                  </a:outerShdw>
                </a:effectLst>
              </a:rPr>
              <a:t>Curriculum Reform in Aberdeen</a:t>
            </a:r>
            <a:br>
              <a:rPr lang="en-GB" sz="4800" dirty="0" smtClean="0">
                <a:solidFill>
                  <a:srgbClr val="FF6600"/>
                </a:solidFill>
                <a:effectLst>
                  <a:outerShdw blurRad="50800" dist="63500" dir="510000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4800" dirty="0" smtClean="0">
                <a:solidFill>
                  <a:srgbClr val="FF6600"/>
                </a:solidFill>
                <a:effectLst>
                  <a:outerShdw blurRad="50800" dist="63500" dir="510000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GB" sz="4800" dirty="0" smtClean="0">
                <a:solidFill>
                  <a:srgbClr val="FF6600"/>
                </a:solidFill>
                <a:effectLst>
                  <a:outerShdw blurRad="50800" dist="63500" dir="510000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GB" sz="32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63500" dir="5100000">
                    <a:srgbClr val="000000">
                      <a:alpha val="40000"/>
                    </a:srgbClr>
                  </a:outerShdw>
                </a:effectLst>
              </a:rPr>
              <a:t>LLAS: Future of Language Teaching at University </a:t>
            </a:r>
            <a:endParaRPr lang="en-US" sz="3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6388" y="4530925"/>
            <a:ext cx="4683050" cy="1344706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Dr Gundula Sharman, </a:t>
            </a:r>
          </a:p>
          <a:p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Dundee, 4</a:t>
            </a:r>
            <a:r>
              <a:rPr lang="en-US" sz="2800" baseline="30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</a:t>
            </a: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April 2011</a:t>
            </a:r>
            <a:endParaRPr lang="en-US" sz="28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few statistics  – fantastic growth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99343" y="2489868"/>
          <a:ext cx="7165976" cy="87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494"/>
                <a:gridCol w="1791494"/>
                <a:gridCol w="1791494"/>
                <a:gridCol w="179149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latin typeface="Verdana"/>
                        </a:rPr>
                        <a:t>2008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latin typeface="Verdana"/>
                        </a:rPr>
                        <a:t>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latin typeface="Verdana"/>
                        </a:rPr>
                        <a:t>2010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latin typeface="Verdana"/>
                        </a:rPr>
                        <a:t>Totals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488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452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870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2774" y="1306713"/>
            <a:ext cx="7918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Total student number taking a language course (Beginner or post-Higher) in winter semester</a:t>
            </a:r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776" y="3729893"/>
          <a:ext cx="7918450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166"/>
                <a:gridCol w="1324060"/>
                <a:gridCol w="1979612"/>
                <a:gridCol w="197961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latin typeface="Verdana"/>
                        </a:rPr>
                        <a:t>2008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latin typeface="Verdana"/>
                        </a:rPr>
                        <a:t>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latin typeface="Verdana"/>
                        </a:rPr>
                        <a:t>2010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latin typeface="Verdana"/>
                        </a:rPr>
                        <a:t>French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334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latin typeface="Verdana"/>
                        </a:rPr>
                        <a:t>German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94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148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latin typeface="Verdana"/>
                        </a:rPr>
                        <a:t>Spanish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190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Verdana"/>
                        </a:rPr>
                        <a:t>223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266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latin typeface="Verdana"/>
                        </a:rPr>
                        <a:t>Arabic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52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latin typeface="Verdana"/>
                        </a:rPr>
                        <a:t>Mandarin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latin typeface="Verdana"/>
                        </a:rPr>
                        <a:t>70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real </a:t>
            </a:r>
            <a:r>
              <a:rPr lang="en-GB" dirty="0" err="1" smtClean="0"/>
              <a:t>winner(s</a:t>
            </a:r>
            <a:r>
              <a:rPr lang="en-GB" dirty="0" smtClean="0"/>
              <a:t>)! </a:t>
            </a:r>
            <a:endParaRPr lang="en-GB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38635" y="2020590"/>
          <a:ext cx="6658247" cy="3979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Distribution Beg </a:t>
            </a:r>
            <a:r>
              <a:rPr lang="en-GB" dirty="0" err="1" smtClean="0"/>
              <a:t>vs</a:t>
            </a:r>
            <a:r>
              <a:rPr lang="en-GB" dirty="0" smtClean="0"/>
              <a:t> post-Higher</a:t>
            </a:r>
            <a:endParaRPr lang="en-GB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12775" y="2008655"/>
          <a:ext cx="7918450" cy="4396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</a:t>
            </a:r>
            <a:r>
              <a:rPr lang="en-GB" dirty="0" smtClean="0"/>
              <a:t>ho are the students? 2008</a:t>
            </a:r>
            <a:endParaRPr lang="en-GB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907031" y="1875956"/>
          <a:ext cx="7528352" cy="458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</a:t>
            </a:r>
            <a:r>
              <a:rPr lang="en-GB" dirty="0" smtClean="0"/>
              <a:t>ho are the students? 2010 </a:t>
            </a:r>
            <a:endParaRPr lang="en-GB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07031" y="1875956"/>
          <a:ext cx="7528352" cy="458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experience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6" y="1933700"/>
            <a:ext cx="7167284" cy="4081463"/>
          </a:xfrm>
        </p:spPr>
        <p:txBody>
          <a:bodyPr>
            <a:noAutofit/>
          </a:bodyPr>
          <a:lstStyle/>
          <a:p>
            <a:r>
              <a:rPr lang="en-GB" sz="2800" dirty="0" smtClean="0"/>
              <a:t>Teething problems  – timetabling and staffing</a:t>
            </a:r>
          </a:p>
          <a:p>
            <a:r>
              <a:rPr lang="en-GB" sz="2800" dirty="0" smtClean="0"/>
              <a:t>Resources – promised for course development, but not necessarily for course delivery </a:t>
            </a:r>
          </a:p>
          <a:p>
            <a:endParaRPr lang="en-GB" sz="2800" dirty="0" smtClean="0"/>
          </a:p>
          <a:p>
            <a:pPr>
              <a:buNone/>
            </a:pPr>
            <a:r>
              <a:rPr lang="en-US" sz="2800" dirty="0" err="1" smtClean="0">
                <a:sym typeface="Wingdings"/>
              </a:rPr>
              <a:t></a:t>
            </a:r>
            <a:r>
              <a:rPr lang="en-US" sz="2800" dirty="0" smtClean="0">
                <a:sym typeface="Wingdings"/>
              </a:rPr>
              <a:t>  </a:t>
            </a:r>
            <a:r>
              <a:rPr lang="en-GB" sz="2800" dirty="0" smtClean="0"/>
              <a:t>What does it mean for the future of ML?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areas of concern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10000"/>
          </a:bodyPr>
          <a:lstStyle/>
          <a:p>
            <a:endParaRPr lang="en-GB" dirty="0" smtClean="0"/>
          </a:p>
          <a:p>
            <a:r>
              <a:rPr lang="en-GB" sz="3351" dirty="0" smtClean="0"/>
              <a:t>Language Departments and the REF? </a:t>
            </a:r>
          </a:p>
          <a:p>
            <a:r>
              <a:rPr lang="en-GB" sz="3351" dirty="0" smtClean="0"/>
              <a:t>Emphasis on language acquisition at the cost of the traditional language degree, research-led teaching, study of foreign literatures and cultures?</a:t>
            </a:r>
          </a:p>
          <a:p>
            <a:r>
              <a:rPr lang="en-GB" sz="3351" dirty="0" smtClean="0"/>
              <a:t>Struggle for identity. Who are we? And what are our strategic aims? </a:t>
            </a:r>
            <a:endParaRPr lang="en-GB" sz="335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ML Mission Statement (Draft)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53" y="1599096"/>
            <a:ext cx="8531224" cy="4846573"/>
          </a:xfrm>
        </p:spPr>
        <p:txBody>
          <a:bodyPr>
            <a:normAutofit fontScale="25000" lnSpcReduction="20000"/>
          </a:bodyPr>
          <a:lstStyle/>
          <a:p>
            <a:r>
              <a:rPr lang="en-US" sz="7600" dirty="0" smtClean="0"/>
              <a:t>In all of our undergraduate </a:t>
            </a:r>
            <a:r>
              <a:rPr lang="en-US" sz="7600" dirty="0" err="1" smtClean="0"/>
              <a:t>programmes</a:t>
            </a:r>
            <a:r>
              <a:rPr lang="en-US" sz="7600" dirty="0" smtClean="0"/>
              <a:t> – </a:t>
            </a:r>
            <a:r>
              <a:rPr lang="en-US" sz="7600" dirty="0" smtClean="0">
                <a:solidFill>
                  <a:srgbClr val="FF6600"/>
                </a:solidFill>
              </a:rPr>
              <a:t>Gaelic, </a:t>
            </a:r>
            <a:r>
              <a:rPr lang="en-US" sz="7600" i="1" dirty="0" smtClean="0">
                <a:solidFill>
                  <a:srgbClr val="FF6600"/>
                </a:solidFill>
              </a:rPr>
              <a:t>Film &amp; Visual Culture</a:t>
            </a:r>
            <a:r>
              <a:rPr lang="en-US" sz="8400" dirty="0" smtClean="0">
                <a:solidFill>
                  <a:srgbClr val="FF6600"/>
                </a:solidFill>
              </a:rPr>
              <a:t>, French, German, Hispanic Studies, and </a:t>
            </a:r>
            <a:r>
              <a:rPr lang="en-US" sz="8400" i="1" dirty="0" smtClean="0">
                <a:solidFill>
                  <a:srgbClr val="FF6600"/>
                </a:solidFill>
              </a:rPr>
              <a:t>Linguistics</a:t>
            </a:r>
            <a:r>
              <a:rPr lang="en-US" sz="8400" i="1" dirty="0" smtClean="0"/>
              <a:t> </a:t>
            </a:r>
            <a:r>
              <a:rPr lang="en-US" sz="8400" dirty="0" smtClean="0"/>
              <a:t>– we are dedicated to producing graduates who demonstrate the </a:t>
            </a:r>
            <a:r>
              <a:rPr lang="en-US" sz="8400" dirty="0" smtClean="0">
                <a:solidFill>
                  <a:schemeClr val="accent2"/>
                </a:solidFill>
              </a:rPr>
              <a:t>attributes </a:t>
            </a:r>
            <a:r>
              <a:rPr lang="en-US" sz="8400" dirty="0" smtClean="0"/>
              <a:t>to which the University is committed.</a:t>
            </a:r>
          </a:p>
          <a:p>
            <a:pPr>
              <a:buNone/>
            </a:pPr>
            <a:r>
              <a:rPr lang="en-US" sz="8400" dirty="0" smtClean="0"/>
              <a:t> 	Not only do we strive for </a:t>
            </a:r>
            <a:r>
              <a:rPr lang="en-US" sz="8400" dirty="0" smtClean="0">
                <a:solidFill>
                  <a:srgbClr val="FDE689"/>
                </a:solidFill>
              </a:rPr>
              <a:t>academic excellence </a:t>
            </a:r>
            <a:r>
              <a:rPr lang="en-US" sz="8400" dirty="0" smtClean="0"/>
              <a:t>in our students, but in so doing, we place great emphasis on the relationship between </a:t>
            </a:r>
            <a:r>
              <a:rPr lang="en-US" sz="8400" dirty="0" smtClean="0">
                <a:solidFill>
                  <a:srgbClr val="FDE689"/>
                </a:solidFill>
              </a:rPr>
              <a:t>critical thinking and effective communication</a:t>
            </a:r>
            <a:r>
              <a:rPr lang="en-US" sz="8400" dirty="0" smtClean="0"/>
              <a:t>, which lies at the heart of language-based study in the arts and humanities. </a:t>
            </a:r>
          </a:p>
          <a:p>
            <a:pPr>
              <a:buNone/>
            </a:pPr>
            <a:r>
              <a:rPr lang="en-US" sz="8400" dirty="0" smtClean="0"/>
              <a:t>	Critical engagement with ethical and moral issues, and with questions </a:t>
            </a:r>
            <a:r>
              <a:rPr lang="en-US" sz="8400" dirty="0" smtClean="0">
                <a:solidFill>
                  <a:srgbClr val="FDE689"/>
                </a:solidFill>
              </a:rPr>
              <a:t>of social and cultural diversity </a:t>
            </a:r>
            <a:r>
              <a:rPr lang="en-US" sz="8400" dirty="0" smtClean="0"/>
              <a:t>in historical and cross-cultural context forms the basis of many of our courses, and enables our students to develop as </a:t>
            </a:r>
            <a:r>
              <a:rPr lang="en-US" sz="8400" dirty="0" smtClean="0">
                <a:solidFill>
                  <a:srgbClr val="FDE689"/>
                </a:solidFill>
              </a:rPr>
              <a:t>active citizens</a:t>
            </a:r>
            <a:r>
              <a:rPr lang="en-US" sz="8400" dirty="0" smtClean="0"/>
              <a:t>. </a:t>
            </a:r>
          </a:p>
          <a:p>
            <a:pPr>
              <a:buNone/>
            </a:pPr>
            <a:r>
              <a:rPr lang="en-US" sz="8400" dirty="0" smtClean="0"/>
              <a:t>	The expansion of language teaching provision facilitated through Sustained Study contributes to the University’s </a:t>
            </a:r>
            <a:r>
              <a:rPr lang="en-US" sz="8400" dirty="0" smtClean="0">
                <a:solidFill>
                  <a:srgbClr val="FF6600"/>
                </a:solidFill>
              </a:rPr>
              <a:t>strategic aim </a:t>
            </a:r>
            <a:r>
              <a:rPr lang="en-US" sz="8400" dirty="0" smtClean="0"/>
              <a:t>of providing opportunities for students at all levels to study overseas. </a:t>
            </a:r>
            <a:endParaRPr lang="en-GB" sz="8400" dirty="0" smtClean="0"/>
          </a:p>
          <a:p>
            <a:pPr algn="r">
              <a:buNone/>
            </a:pPr>
            <a:r>
              <a:rPr lang="en-US" sz="1647" dirty="0" smtClean="0"/>
              <a:t>Aberdeen, March 2011</a:t>
            </a:r>
            <a:endParaRPr lang="en-US" sz="1647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 are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i="1" dirty="0" smtClean="0"/>
              <a:t>Too many people prefer old problems </a:t>
            </a:r>
          </a:p>
          <a:p>
            <a:pPr algn="ctr">
              <a:spcBef>
                <a:spcPts val="0"/>
              </a:spcBef>
              <a:buNone/>
            </a:pPr>
            <a:r>
              <a:rPr lang="en-US" i="1" dirty="0" smtClean="0"/>
              <a:t>to new solutions!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dirty="0" smtClean="0"/>
              <a:t>We need to believe in ourselves, continue to strive for excellence, and think strategically!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Bon courage!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Language decline, or was it?</a:t>
            </a:r>
            <a:br>
              <a:rPr lang="en-GB" dirty="0" smtClean="0"/>
            </a:br>
            <a:r>
              <a:rPr lang="en-GB" dirty="0" smtClean="0"/>
              <a:t>The old myth!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 smtClean="0"/>
              <a:t>Last Millennium</a:t>
            </a:r>
            <a:r>
              <a:rPr lang="en-US" sz="2800" dirty="0" smtClean="0"/>
              <a:t>…   – 1980s</a:t>
            </a:r>
          </a:p>
          <a:p>
            <a:pPr lvl="2">
              <a:buNone/>
            </a:pPr>
            <a:r>
              <a:rPr lang="en-US" sz="2400" dirty="0" smtClean="0"/>
              <a:t>German Department Aberdeen </a:t>
            </a:r>
          </a:p>
          <a:p>
            <a:pPr lvl="2">
              <a:buNone/>
            </a:pPr>
            <a:r>
              <a:rPr lang="en-GB" sz="2400" dirty="0" smtClean="0"/>
              <a:t>Total Staff: 8 + 2 </a:t>
            </a:r>
            <a:r>
              <a:rPr lang="en-GB" sz="2400" dirty="0" err="1" smtClean="0"/>
              <a:t>LektorInnen</a:t>
            </a:r>
            <a:endParaRPr lang="en-GB" sz="2400" dirty="0" smtClean="0"/>
          </a:p>
          <a:p>
            <a:pPr lvl="2">
              <a:buNone/>
            </a:pPr>
            <a:r>
              <a:rPr lang="en-GB" sz="2400" dirty="0" smtClean="0"/>
              <a:t>Typical Honours cohort 10-</a:t>
            </a:r>
            <a:r>
              <a:rPr lang="en-GB" sz="2400" dirty="0" smtClean="0">
                <a:latin typeface="+mj-lt"/>
              </a:rPr>
              <a:t>12students</a:t>
            </a:r>
            <a:r>
              <a:rPr lang="en-GB" sz="2400" dirty="0" smtClean="0"/>
              <a:t> </a:t>
            </a:r>
          </a:p>
          <a:p>
            <a:pPr>
              <a:buNone/>
            </a:pPr>
            <a:r>
              <a:rPr lang="en-GB" sz="2800" dirty="0" smtClean="0"/>
              <a:t>2011</a:t>
            </a:r>
          </a:p>
          <a:p>
            <a:pPr lvl="2">
              <a:buNone/>
            </a:pPr>
            <a:r>
              <a:rPr lang="en-GB" sz="2400" dirty="0" smtClean="0"/>
              <a:t>German Department Aberdeen, today</a:t>
            </a:r>
          </a:p>
          <a:p>
            <a:pPr lvl="2">
              <a:buNone/>
            </a:pPr>
            <a:r>
              <a:rPr lang="en-GB" sz="2400" dirty="0" smtClean="0"/>
              <a:t>Total staff (as of summer) 3 (two 50%) + 2 </a:t>
            </a:r>
            <a:r>
              <a:rPr lang="en-GB" sz="2400" dirty="0" err="1" smtClean="0"/>
              <a:t>LektorInnen</a:t>
            </a:r>
            <a:endParaRPr lang="en-GB" sz="2400" dirty="0" smtClean="0"/>
          </a:p>
          <a:p>
            <a:pPr lvl="2">
              <a:buNone/>
            </a:pPr>
            <a:r>
              <a:rPr lang="en-GB" sz="2400" dirty="0" smtClean="0"/>
              <a:t>Honours Cohort 11 students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1461994"/>
          </a:xfrm>
        </p:spPr>
        <p:txBody>
          <a:bodyPr>
            <a:normAutofit/>
          </a:bodyPr>
          <a:lstStyle/>
          <a:p>
            <a:r>
              <a:rPr lang="en-GB" dirty="0" smtClean="0"/>
              <a:t>C</a:t>
            </a:r>
            <a:r>
              <a:rPr lang="en-US" dirty="0" smtClean="0"/>
              <a:t>R</a:t>
            </a:r>
            <a:r>
              <a:rPr lang="en-GB" dirty="0" smtClean="0"/>
              <a:t>EF – Curriculum Reform – The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2286516"/>
            <a:ext cx="7167284" cy="4081463"/>
          </a:xfrm>
        </p:spPr>
        <p:txBody>
          <a:bodyPr>
            <a:normAutofit/>
          </a:bodyPr>
          <a:lstStyle/>
          <a:p>
            <a:r>
              <a:rPr lang="en-US" dirty="0" smtClean="0"/>
              <a:t>As a community of intellectuals involved in university teaching, it is our duty to </a:t>
            </a:r>
            <a:r>
              <a:rPr lang="en-US" i="1" dirty="0" smtClean="0"/>
              <a:t>reflect</a:t>
            </a:r>
            <a:r>
              <a:rPr lang="en-US" dirty="0" smtClean="0"/>
              <a:t> regularly on what we teach and to ensure that it remains </a:t>
            </a:r>
            <a:r>
              <a:rPr lang="en-US" i="1" dirty="0" smtClean="0"/>
              <a:t>relevant and challenging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a fundamental part of our activities and is as much a </a:t>
            </a:r>
            <a:r>
              <a:rPr lang="en-US" i="1" dirty="0" smtClean="0"/>
              <a:t>privilege as a duty. </a:t>
            </a:r>
            <a:r>
              <a:rPr lang="en-US" dirty="0" smtClean="0"/>
              <a:t>It provides opportunities as well as challenges.</a:t>
            </a:r>
          </a:p>
          <a:p>
            <a:endParaRPr lang="en-US" dirty="0" smtClean="0"/>
          </a:p>
          <a:p>
            <a:pPr algn="r"/>
            <a:r>
              <a:rPr lang="en-US" sz="1081" dirty="0" smtClean="0"/>
              <a:t>Final Report of the Curriculum Commission, Oct 2008</a:t>
            </a:r>
            <a:endParaRPr lang="en-GB" sz="108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CREF – Graduate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propose a set of Graduate Attributes. These are designed so that a University of Aberdeen education will enable graduates to become:</a:t>
            </a:r>
          </a:p>
          <a:p>
            <a:pPr marL="0" indent="0">
              <a:buNone/>
            </a:pPr>
            <a:endParaRPr lang="en-US" i="1" dirty="0" smtClean="0"/>
          </a:p>
          <a:p>
            <a:pPr lvl="1">
              <a:buNone/>
            </a:pPr>
            <a:r>
              <a:rPr lang="en-US" b="1" dirty="0" smtClean="0"/>
              <a:t>• Academically excellent</a:t>
            </a:r>
          </a:p>
          <a:p>
            <a:pPr lvl="1">
              <a:buNone/>
            </a:pPr>
            <a:r>
              <a:rPr lang="en-US" b="1" dirty="0" smtClean="0"/>
              <a:t>• Critical thinkers and effective communicators</a:t>
            </a:r>
          </a:p>
          <a:p>
            <a:pPr lvl="1">
              <a:buNone/>
            </a:pPr>
            <a:r>
              <a:rPr lang="en-US" b="1" dirty="0" smtClean="0"/>
              <a:t>• Open to learning and personal development, and</a:t>
            </a:r>
          </a:p>
          <a:p>
            <a:pPr lvl="1">
              <a:buNone/>
            </a:pPr>
            <a:r>
              <a:rPr lang="en-US" b="1" dirty="0" smtClean="0"/>
              <a:t>• Active citizens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CREF – New curriculum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should normally undertake a </a:t>
            </a:r>
            <a:r>
              <a:rPr lang="en-US" dirty="0" err="1" smtClean="0"/>
              <a:t>programme</a:t>
            </a:r>
            <a:r>
              <a:rPr lang="en-US" dirty="0" smtClean="0"/>
              <a:t> of </a:t>
            </a:r>
            <a:r>
              <a:rPr lang="en-US" b="1" dirty="0" smtClean="0"/>
              <a:t>Enhanced Study </a:t>
            </a:r>
            <a:r>
              <a:rPr lang="en-US" dirty="0" smtClean="0"/>
              <a:t>as part of their degree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  <a:r>
              <a:rPr lang="en-US" sz="2000" i="1" dirty="0" err="1" smtClean="0">
                <a:sym typeface="Wingdings"/>
              </a:rPr>
              <a:t></a:t>
            </a:r>
            <a:r>
              <a:rPr lang="en-US" sz="2000" i="1" dirty="0" smtClean="0">
                <a:sym typeface="Wingdings"/>
              </a:rPr>
              <a:t> </a:t>
            </a:r>
            <a:r>
              <a:rPr lang="en-US" sz="2000" i="1" dirty="0" smtClean="0"/>
              <a:t>move from three 20 credit courses to four 15 credit courses each semester.</a:t>
            </a:r>
          </a:p>
          <a:p>
            <a:r>
              <a:rPr lang="en-US" dirty="0" smtClean="0"/>
              <a:t>For single </a:t>
            </a:r>
            <a:r>
              <a:rPr lang="en-US" dirty="0" err="1" smtClean="0"/>
              <a:t>Honours</a:t>
            </a:r>
            <a:r>
              <a:rPr lang="en-US" dirty="0" smtClean="0"/>
              <a:t> students </a:t>
            </a:r>
            <a:r>
              <a:rPr lang="en-US" b="1" dirty="0" smtClean="0"/>
              <a:t>Enhanced Study </a:t>
            </a:r>
            <a:r>
              <a:rPr lang="en-US" dirty="0" smtClean="0"/>
              <a:t>would comprise four 15-credit courses (60 credits out of 240) across levels one and two, and two 15-credit courses (30 credits out of 240) across levels three and four.   </a:t>
            </a:r>
            <a:r>
              <a:rPr lang="en-US" sz="2000" i="1" dirty="0" err="1" smtClean="0">
                <a:sym typeface="Wingdings"/>
              </a:rPr>
              <a:t></a:t>
            </a:r>
            <a:r>
              <a:rPr lang="en-US" sz="2000" i="1" dirty="0" smtClean="0">
                <a:sym typeface="Wingdings"/>
              </a:rPr>
              <a:t> i.e. 25% of </a:t>
            </a:r>
            <a:r>
              <a:rPr lang="en-US" sz="2000" i="1" dirty="0" err="1" smtClean="0">
                <a:sym typeface="Wingdings"/>
              </a:rPr>
              <a:t>programme</a:t>
            </a:r>
            <a:r>
              <a:rPr lang="en-US" sz="2000" i="1" dirty="0" smtClean="0">
                <a:sym typeface="Wingdings"/>
              </a:rPr>
              <a:t> comes from Enhanced Study courses – for Single </a:t>
            </a:r>
            <a:r>
              <a:rPr lang="en-US" sz="2000" i="1" dirty="0" err="1" smtClean="0">
                <a:sym typeface="Wingdings"/>
              </a:rPr>
              <a:t>Hons</a:t>
            </a:r>
            <a:r>
              <a:rPr lang="en-US" sz="2000" i="1" dirty="0" smtClean="0">
                <a:sym typeface="Wingdings"/>
              </a:rPr>
              <a:t> students! </a:t>
            </a:r>
            <a:endParaRPr lang="en-US" sz="2000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CREF – Enhanced Study Options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• Sixth Century Courses</a:t>
            </a:r>
            <a:r>
              <a:rPr lang="en-US" dirty="0" smtClean="0"/>
              <a:t>, designed to consider and contrast different approaches to knowledge and different methods of enquiry and, normally, examining real world problems;</a:t>
            </a:r>
          </a:p>
          <a:p>
            <a:pPr>
              <a:buNone/>
            </a:pPr>
            <a:r>
              <a:rPr lang="en-US" dirty="0" smtClean="0"/>
              <a:t>• A small number of </a:t>
            </a:r>
            <a:r>
              <a:rPr lang="en-US" b="1" dirty="0" smtClean="0"/>
              <a:t>Sustained Study </a:t>
            </a:r>
            <a:r>
              <a:rPr lang="en-US" b="1" dirty="0" err="1" smtClean="0"/>
              <a:t>Programmes</a:t>
            </a:r>
            <a:r>
              <a:rPr lang="en-US" b="1" dirty="0" smtClean="0"/>
              <a:t> </a:t>
            </a:r>
            <a:r>
              <a:rPr lang="en-US" dirty="0" smtClean="0"/>
              <a:t>(such as a </a:t>
            </a:r>
            <a:r>
              <a:rPr lang="en-US" dirty="0" smtClean="0">
                <a:solidFill>
                  <a:srgbClr val="FDE689"/>
                </a:solidFill>
              </a:rPr>
              <a:t>language or business)</a:t>
            </a:r>
            <a:r>
              <a:rPr lang="en-US" dirty="0" smtClean="0"/>
              <a:t>, comprising normally four separate courses (</a:t>
            </a:r>
            <a:r>
              <a:rPr lang="en-US" dirty="0" err="1" smtClean="0"/>
              <a:t>i.e.level</a:t>
            </a:r>
            <a:r>
              <a:rPr lang="en-US" dirty="0" smtClean="0"/>
              <a:t> 1 and 2);</a:t>
            </a:r>
          </a:p>
          <a:p>
            <a:pPr>
              <a:buNone/>
            </a:pPr>
            <a:r>
              <a:rPr lang="en-US" b="1" dirty="0" smtClean="0"/>
              <a:t>• </a:t>
            </a:r>
            <a:r>
              <a:rPr lang="en-US" dirty="0" smtClean="0"/>
              <a:t>A selection of </a:t>
            </a:r>
            <a:r>
              <a:rPr lang="en-US" b="1" dirty="0" smtClean="0"/>
              <a:t>Disciplinary Breadth Courses </a:t>
            </a:r>
            <a:r>
              <a:rPr lang="en-US" dirty="0" smtClean="0"/>
              <a:t>proposed from the University Catalogue of Courses by each Degree </a:t>
            </a:r>
            <a:r>
              <a:rPr lang="en-US" dirty="0" err="1" smtClean="0"/>
              <a:t>Programme</a:t>
            </a:r>
            <a:r>
              <a:rPr lang="en-US" dirty="0" smtClean="0"/>
              <a:t> Team to ensure that the objectives of Enhanced Study are fulfilled.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CREF – 6</a:t>
            </a:r>
            <a:r>
              <a:rPr lang="en-US" baseline="30000" dirty="0" smtClean="0"/>
              <a:t>th</a:t>
            </a:r>
            <a:r>
              <a:rPr lang="en-US" dirty="0" smtClean="0"/>
              <a:t> Century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HUMANS AND OTHER ANIMALS</a:t>
            </a:r>
          </a:p>
          <a:p>
            <a:r>
              <a:rPr lang="en-US" dirty="0" smtClean="0"/>
              <a:t>THE HEALTH AND WEALTH OF NATIONS</a:t>
            </a:r>
          </a:p>
          <a:p>
            <a:r>
              <a:rPr lang="en-US" dirty="0" smtClean="0"/>
              <a:t>OCEANS AND SOCIETY</a:t>
            </a:r>
          </a:p>
          <a:p>
            <a:r>
              <a:rPr lang="en-US" dirty="0" smtClean="0"/>
              <a:t>THE MIND MACHINE</a:t>
            </a:r>
          </a:p>
          <a:p>
            <a:r>
              <a:rPr lang="en-US" dirty="0" smtClean="0"/>
              <a:t>FEARSOME ENGINES</a:t>
            </a:r>
          </a:p>
          <a:p>
            <a:r>
              <a:rPr lang="en-US" dirty="0" smtClean="0"/>
              <a:t>THE DIGITAL SOCIETY</a:t>
            </a:r>
          </a:p>
          <a:p>
            <a:r>
              <a:rPr lang="en-US" dirty="0" smtClean="0"/>
              <a:t>RISK AND SOCIETY</a:t>
            </a:r>
          </a:p>
          <a:p>
            <a:r>
              <a:rPr lang="en-US" dirty="0" smtClean="0"/>
              <a:t>SUSTAINABILITY: CHALLENGES AND OPPORTUNITIES</a:t>
            </a:r>
          </a:p>
          <a:p>
            <a:r>
              <a:rPr lang="en-US" dirty="0" smtClean="0"/>
              <a:t>NATURAL WORLD</a:t>
            </a:r>
          </a:p>
          <a:p>
            <a:r>
              <a:rPr lang="en-US" dirty="0" smtClean="0"/>
              <a:t>SCIENCE AND THE MEDIA</a:t>
            </a:r>
          </a:p>
          <a:p>
            <a:r>
              <a:rPr lang="en-US" dirty="0" smtClean="0"/>
              <a:t>MANKIND IN THE UNIVERSE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CREF – Sustained study of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Sustained Study of a language should normally be available.  This would concentrate on </a:t>
            </a:r>
            <a:r>
              <a:rPr lang="en-GB" dirty="0" smtClean="0">
                <a:solidFill>
                  <a:schemeClr val="accent2"/>
                </a:solidFill>
              </a:rPr>
              <a:t>language acquisition.</a:t>
            </a:r>
            <a:r>
              <a:rPr lang="en-GB" dirty="0" smtClean="0"/>
              <a:t>  The use of the Language Centre would make available teaching in languages far beyond the four currently offered to degree level.  </a:t>
            </a:r>
          </a:p>
          <a:p>
            <a:r>
              <a:rPr lang="en-GB" dirty="0" smtClean="0"/>
              <a:t>It would be possible to link this language acquisition to a 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subsequent period of study abroad, </a:t>
            </a:r>
            <a:r>
              <a:rPr lang="en-GB" dirty="0" smtClean="0"/>
              <a:t>through Erasmus or other Exchange arrangements.  This is already possible in some areas. </a:t>
            </a:r>
          </a:p>
          <a:p>
            <a:pPr algn="r"/>
            <a:r>
              <a:rPr lang="en-US" sz="1730" dirty="0" smtClean="0">
                <a:sym typeface="Wingdings"/>
              </a:rPr>
              <a:t>Final report </a:t>
            </a:r>
            <a:r>
              <a:rPr lang="en-US" sz="1730" dirty="0" err="1" smtClean="0">
                <a:sym typeface="Wingdings"/>
              </a:rPr>
              <a:t>p</a:t>
            </a:r>
            <a:r>
              <a:rPr lang="en-US" sz="1730" dirty="0" smtClean="0">
                <a:sym typeface="Wingdings"/>
              </a:rPr>
              <a:t>. 20</a:t>
            </a:r>
            <a:endParaRPr lang="en-GB" sz="173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CREF – Sustained Study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languages are on offer?</a:t>
            </a:r>
          </a:p>
          <a:p>
            <a:endParaRPr lang="en-US" dirty="0" smtClean="0"/>
          </a:p>
          <a:p>
            <a:r>
              <a:rPr lang="en-GB" dirty="0" smtClean="0"/>
              <a:t>Gaelic, French, German and Spanish </a:t>
            </a:r>
            <a:r>
              <a:rPr lang="en-US" dirty="0" smtClean="0"/>
              <a:t>–</a:t>
            </a:r>
            <a:r>
              <a:rPr lang="en-GB" dirty="0" smtClean="0"/>
              <a:t> additional students are accommodated within the degree programme</a:t>
            </a:r>
          </a:p>
          <a:p>
            <a:r>
              <a:rPr lang="en-GB" dirty="0" smtClean="0"/>
              <a:t>Arabic and Mandarin – stand alone courses, so far! </a:t>
            </a:r>
          </a:p>
          <a:p>
            <a:r>
              <a:rPr lang="en-GB" dirty="0" smtClean="0"/>
              <a:t>Scandinavian Studies (Sep 2011)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343</TotalTime>
  <Words>750</Words>
  <Application>Microsoft Office PowerPoint</Application>
  <PresentationFormat>On-screen Show (4:3)</PresentationFormat>
  <Paragraphs>139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Twilight</vt:lpstr>
      <vt:lpstr>Promoting Languages across the University:  Curriculum Reform in Aberdeen  LLAS: Future of Language Teaching at University </vt:lpstr>
      <vt:lpstr>Language decline, or was it? The old myth! </vt:lpstr>
      <vt:lpstr>CREF – Curriculum Reform – The context</vt:lpstr>
      <vt:lpstr>CREF – Graduate Attributes</vt:lpstr>
      <vt:lpstr>CREF – New curriculum content</vt:lpstr>
      <vt:lpstr>CREF – Enhanced Study Options </vt:lpstr>
      <vt:lpstr>CREF – 6th Century Courses</vt:lpstr>
      <vt:lpstr>CREF – Sustained study of a language</vt:lpstr>
      <vt:lpstr>CREF – Sustained Study Programme</vt:lpstr>
      <vt:lpstr>A few statistics  – fantastic growth </vt:lpstr>
      <vt:lpstr>The real winner(s)! </vt:lpstr>
      <vt:lpstr>Distribution Beg vs post-Higher</vt:lpstr>
      <vt:lpstr>Who are the students? 2008</vt:lpstr>
      <vt:lpstr>Who are the students? 2010 </vt:lpstr>
      <vt:lpstr>The experience so far</vt:lpstr>
      <vt:lpstr>Potential areas of concern</vt:lpstr>
      <vt:lpstr>From ML Mission Statement (Draft)</vt:lpstr>
      <vt:lpstr>Times are changing</vt:lpstr>
    </vt:vector>
  </TitlesOfParts>
  <Company>University of Aberdeen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Languages across the University:  The case of Aberdeen</dc:title>
  <dc:creator>gundula sharman</dc:creator>
  <cp:lastModifiedBy>Gallagher-Brett A.</cp:lastModifiedBy>
  <cp:revision>15</cp:revision>
  <dcterms:created xsi:type="dcterms:W3CDTF">2011-04-05T13:20:59Z</dcterms:created>
  <dcterms:modified xsi:type="dcterms:W3CDTF">2011-05-03T14:11:50Z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946449055</vt:i4>
  </property>
  <property fmtid="{D5CDD505-2E9C-101B-9397-08002B2CF9AE}" pid="3" name="_NewReviewCycle">
    <vt:lpwstr/>
  </property>
  <property fmtid="{D5CDD505-2E9C-101B-9397-08002B2CF9AE}" pid="4" name="_EmailSubject">
    <vt:lpwstr>event presentations</vt:lpwstr>
  </property>
  <property fmtid="{D5CDD505-2E9C-101B-9397-08002B2CF9AE}" pid="5" name="_AuthorEmail">
    <vt:lpwstr>A.Gallagher-Brett@soton.ac.uk</vt:lpwstr>
  </property>
  <property fmtid="{D5CDD505-2E9C-101B-9397-08002B2CF9AE}" pid="6" name="_AuthorEmailDisplayName">
    <vt:lpwstr>Gallagher-Brett A.</vt:lpwstr>
  </property>
</Properties>
</file>